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25"/>
  </p:notesMasterIdLst>
  <p:handoutMasterIdLst>
    <p:handoutMasterId r:id="rId26"/>
  </p:handoutMasterIdLst>
  <p:sldIdLst>
    <p:sldId id="256" r:id="rId2"/>
    <p:sldId id="257" r:id="rId3"/>
    <p:sldId id="259" r:id="rId4"/>
    <p:sldId id="260" r:id="rId5"/>
    <p:sldId id="262" r:id="rId6"/>
    <p:sldId id="263" r:id="rId7"/>
    <p:sldId id="264" r:id="rId8"/>
    <p:sldId id="265" r:id="rId9"/>
    <p:sldId id="266" r:id="rId10"/>
    <p:sldId id="274" r:id="rId11"/>
    <p:sldId id="275" r:id="rId12"/>
    <p:sldId id="276" r:id="rId13"/>
    <p:sldId id="277" r:id="rId14"/>
    <p:sldId id="278" r:id="rId15"/>
    <p:sldId id="279" r:id="rId16"/>
    <p:sldId id="280" r:id="rId17"/>
    <p:sldId id="282" r:id="rId18"/>
    <p:sldId id="284" r:id="rId19"/>
    <p:sldId id="267" r:id="rId20"/>
    <p:sldId id="268" r:id="rId21"/>
    <p:sldId id="272" r:id="rId22"/>
    <p:sldId id="285" r:id="rId23"/>
    <p:sldId id="271"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13" autoAdjust="0"/>
    <p:restoredTop sz="94660"/>
  </p:normalViewPr>
  <p:slideViewPr>
    <p:cSldViewPr snapToGrid="0">
      <p:cViewPr varScale="1">
        <p:scale>
          <a:sx n="73" d="100"/>
          <a:sy n="73" d="100"/>
        </p:scale>
        <p:origin x="-55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4D04D76-F9A8-42AE-8769-39E593039B32}" type="datetimeFigureOut">
              <a:rPr lang="en-US" smtClean="0"/>
              <a:pPr/>
              <a:t>10/27/2016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AAED038-0012-400A-9CEE-C9F6CB022802}" type="slidenum">
              <a:rPr lang="en-US" smtClean="0"/>
              <a:pPr/>
              <a:t>‹#›</a:t>
            </a:fld>
            <a:endParaRPr lang="en-US"/>
          </a:p>
        </p:txBody>
      </p:sp>
    </p:spTree>
    <p:extLst>
      <p:ext uri="{BB962C8B-B14F-4D97-AF65-F5344CB8AC3E}">
        <p14:creationId xmlns:p14="http://schemas.microsoft.com/office/powerpoint/2010/main" xmlns="" val="30265975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F60097F-F62B-4F0D-934F-022A0285BBBC}" type="datetimeFigureOut">
              <a:rPr lang="en-US" smtClean="0"/>
              <a:pPr/>
              <a:t>10/27/2016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65EE4BD-7D77-4591-9429-9C096BC27E57}" type="slidenum">
              <a:rPr lang="en-US" smtClean="0"/>
              <a:pPr/>
              <a:t>‹#›</a:t>
            </a:fld>
            <a:endParaRPr lang="en-US"/>
          </a:p>
        </p:txBody>
      </p:sp>
    </p:spTree>
    <p:extLst>
      <p:ext uri="{BB962C8B-B14F-4D97-AF65-F5344CB8AC3E}">
        <p14:creationId xmlns:p14="http://schemas.microsoft.com/office/powerpoint/2010/main" xmlns="" val="3276183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5EE4BD-7D77-4591-9429-9C096BC27E57}" type="slidenum">
              <a:rPr lang="en-US" smtClean="0"/>
              <a:pPr/>
              <a:t>3</a:t>
            </a:fld>
            <a:endParaRPr lang="en-US"/>
          </a:p>
        </p:txBody>
      </p:sp>
    </p:spTree>
    <p:extLst>
      <p:ext uri="{BB962C8B-B14F-4D97-AF65-F5344CB8AC3E}">
        <p14:creationId xmlns:p14="http://schemas.microsoft.com/office/powerpoint/2010/main" xmlns="" val="27281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5EE4BD-7D77-4591-9429-9C096BC27E57}" type="slidenum">
              <a:rPr lang="en-US" smtClean="0"/>
              <a:pPr/>
              <a:t>7</a:t>
            </a:fld>
            <a:endParaRPr lang="en-US"/>
          </a:p>
        </p:txBody>
      </p:sp>
    </p:spTree>
    <p:extLst>
      <p:ext uri="{BB962C8B-B14F-4D97-AF65-F5344CB8AC3E}">
        <p14:creationId xmlns:p14="http://schemas.microsoft.com/office/powerpoint/2010/main" xmlns="" val="1210771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5EE4BD-7D77-4591-9429-9C096BC27E57}" type="slidenum">
              <a:rPr lang="en-US" smtClean="0"/>
              <a:pPr/>
              <a:t>23</a:t>
            </a:fld>
            <a:endParaRPr lang="en-US"/>
          </a:p>
        </p:txBody>
      </p:sp>
    </p:spTree>
    <p:extLst>
      <p:ext uri="{BB962C8B-B14F-4D97-AF65-F5344CB8AC3E}">
        <p14:creationId xmlns:p14="http://schemas.microsoft.com/office/powerpoint/2010/main" xmlns="" val="290877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EBDE1-4B50-4450-B20C-D692FAFD8E58}"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37622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1D6E5-2A83-480F-B8EB-90A976EAFA4E}"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321232242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1D6E5-2A83-480F-B8EB-90A976EAFA4E}"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76438315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1D6E5-2A83-480F-B8EB-90A976EAFA4E}"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314594953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1D6E5-2A83-480F-B8EB-90A976EAFA4E}"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30101685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1D6E5-2A83-480F-B8EB-90A976EAFA4E}"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350859951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3C58E7-49F6-4307-9FE4-88021F93F1FB}"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2849459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31EA4-5D58-4983-965B-8D9F024A03D5}"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270749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9210DF-D8B0-4F44-9D63-00B090305DC7}"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1903457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BC8B1-1F70-406C-AA0C-F8455E3D6CED}" type="datetime1">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323665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B49922-FEA4-4A93-8001-E99D90AFF07E}" type="datetime1">
              <a:rPr lang="en-US" smtClean="0"/>
              <a:pPr/>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147730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E01386-608D-4262-85EA-ACC995F28468}" type="datetime1">
              <a:rPr lang="en-US" smtClean="0"/>
              <a:pPr/>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3722094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B09EA9-079C-4DD9-B19E-8034CD6DED64}" type="datetime1">
              <a:rPr lang="en-US" smtClean="0"/>
              <a:pPr/>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121654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7708D-825C-41AA-8EA1-60B865C6C6B4}" type="datetime1">
              <a:rPr lang="en-US" smtClean="0"/>
              <a:pPr/>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277557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C4A41-650F-4E07-A9C2-F1A9FCFFD25C}" type="datetime1">
              <a:rPr lang="en-US" smtClean="0"/>
              <a:pPr/>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184572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72FE3-4315-437E-8F88-C2E438584FCF}" type="datetime1">
              <a:rPr lang="en-US" smtClean="0"/>
              <a:pPr/>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216214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F1D6E5-2A83-480F-B8EB-90A976EAFA4E}" type="datetime1">
              <a:rPr lang="en-US" smtClean="0"/>
              <a:pPr/>
              <a:t>10/27/2016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27083E-F457-47D8-B6AF-2546F9BF2AB4}" type="slidenum">
              <a:rPr lang="en-US" smtClean="0"/>
              <a:pPr/>
              <a:t>‹#›</a:t>
            </a:fld>
            <a:endParaRPr lang="en-US"/>
          </a:p>
        </p:txBody>
      </p:sp>
    </p:spTree>
    <p:extLst>
      <p:ext uri="{BB962C8B-B14F-4D97-AF65-F5344CB8AC3E}">
        <p14:creationId xmlns:p14="http://schemas.microsoft.com/office/powerpoint/2010/main" xmlns="" val="1193012406"/>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658368"/>
            <a:ext cx="7766936" cy="2645664"/>
          </a:xfrm>
        </p:spPr>
        <p:txBody>
          <a:bodyPr>
            <a:normAutofit/>
          </a:bodyPr>
          <a:lstStyle/>
          <a:p>
            <a:pPr algn="ctr"/>
            <a:r>
              <a:rPr lang="en-US" b="1" dirty="0" smtClean="0"/>
              <a:t>NIGERIAN IMMIGRATION POLICY</a:t>
            </a:r>
            <a:endParaRPr lang="en-US" dirty="0"/>
          </a:p>
        </p:txBody>
      </p:sp>
      <p:sp>
        <p:nvSpPr>
          <p:cNvPr id="3" name="Subtitle 2"/>
          <p:cNvSpPr>
            <a:spLocks noGrp="1"/>
          </p:cNvSpPr>
          <p:nvPr>
            <p:ph type="subTitle" idx="1"/>
          </p:nvPr>
        </p:nvSpPr>
        <p:spPr>
          <a:xfrm>
            <a:off x="1507067" y="3182113"/>
            <a:ext cx="7766936" cy="2731007"/>
          </a:xfrm>
        </p:spPr>
        <p:txBody>
          <a:bodyPr>
            <a:noAutofit/>
          </a:bodyPr>
          <a:lstStyle/>
          <a:p>
            <a:pPr algn="ctr"/>
            <a:r>
              <a:rPr lang="en-US" dirty="0">
                <a:solidFill>
                  <a:schemeClr val="tx1"/>
                </a:solidFill>
              </a:rPr>
              <a:t>BEING A PRESENTATION </a:t>
            </a:r>
            <a:r>
              <a:rPr lang="en-US" dirty="0" smtClean="0">
                <a:solidFill>
                  <a:schemeClr val="tx1"/>
                </a:solidFill>
              </a:rPr>
              <a:t>BY</a:t>
            </a:r>
          </a:p>
          <a:p>
            <a:pPr algn="ctr"/>
            <a:endParaRPr lang="en-US" dirty="0" smtClean="0">
              <a:solidFill>
                <a:schemeClr val="tx1"/>
              </a:solidFill>
            </a:endParaRPr>
          </a:p>
          <a:p>
            <a:pPr algn="ctr"/>
            <a:r>
              <a:rPr lang="en-US" dirty="0" smtClean="0">
                <a:solidFill>
                  <a:schemeClr val="tx1"/>
                </a:solidFill>
              </a:rPr>
              <a:t>I.Y. HAMAD</a:t>
            </a:r>
          </a:p>
          <a:p>
            <a:pPr algn="ctr">
              <a:spcBef>
                <a:spcPts val="0"/>
              </a:spcBef>
            </a:pPr>
            <a:r>
              <a:rPr lang="en-US" dirty="0" smtClean="0">
                <a:solidFill>
                  <a:schemeClr val="tx1"/>
                </a:solidFill>
              </a:rPr>
              <a:t>ASSISTANT COMPTROLLER-GENERAL OF IMMIGRATION</a:t>
            </a:r>
          </a:p>
          <a:p>
            <a:pPr lvl="0" algn="ctr">
              <a:spcBef>
                <a:spcPts val="0"/>
              </a:spcBef>
            </a:pPr>
            <a:r>
              <a:rPr lang="en-US" dirty="0" smtClean="0">
                <a:solidFill>
                  <a:schemeClr val="tx1"/>
                </a:solidFill>
              </a:rPr>
              <a:t>AT </a:t>
            </a:r>
            <a:r>
              <a:rPr lang="en-US" dirty="0">
                <a:solidFill>
                  <a:schemeClr val="tx1"/>
                </a:solidFill>
              </a:rPr>
              <a:t>THE </a:t>
            </a:r>
            <a:r>
              <a:rPr lang="en-US" dirty="0" smtClean="0">
                <a:solidFill>
                  <a:schemeClr val="tx1"/>
                </a:solidFill>
              </a:rPr>
              <a:t>SEMINAR ORGANISED BY THE CONSULATE GENERAL OF THE PEOPLE’S REPUBLIC OF CHINA , LAGOS ON THURSDAY 27</a:t>
            </a:r>
            <a:r>
              <a:rPr lang="en-US" baseline="30000" dirty="0" smtClean="0">
                <a:solidFill>
                  <a:schemeClr val="tx1"/>
                </a:solidFill>
              </a:rPr>
              <a:t>TH</a:t>
            </a:r>
            <a:r>
              <a:rPr lang="en-US" dirty="0" smtClean="0">
                <a:solidFill>
                  <a:schemeClr val="tx1"/>
                </a:solidFill>
              </a:rPr>
              <a:t> OCTOBER,2016</a:t>
            </a:r>
            <a:endParaRPr lang="en-US" dirty="0">
              <a:solidFill>
                <a:schemeClr val="tx1"/>
              </a:solidFill>
            </a:endParaRPr>
          </a:p>
          <a:p>
            <a:pPr algn="ctr"/>
            <a:endParaRPr lang="en-US" sz="1200"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1</a:t>
            </a:fld>
            <a:endParaRPr lang="en-US" sz="1200" dirty="0">
              <a:solidFill>
                <a:schemeClr val="tx1"/>
              </a:solidFill>
            </a:endParaRPr>
          </a:p>
        </p:txBody>
      </p:sp>
    </p:spTree>
    <p:extLst>
      <p:ext uri="{BB962C8B-B14F-4D97-AF65-F5344CB8AC3E}">
        <p14:creationId xmlns:p14="http://schemas.microsoft.com/office/powerpoint/2010/main" xmlns="" val="227131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REGISTERING A BUSINESS AS A FOREIGNER IN NIGERIA: REGULATORY ISSUES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 BUSINESS PERMIT: is an operational and permanent permit issued by the Federal Ministry of interior for the local operation of a business with expatriate investment either as a branch or subsidiary of a foreign company .</a:t>
            </a:r>
          </a:p>
          <a:p>
            <a:r>
              <a:rPr lang="en-US" dirty="0" smtClean="0"/>
              <a:t> EXPATRIATE QUOTA: is</a:t>
            </a:r>
            <a:r>
              <a:rPr lang="en-US" u="sng" dirty="0" smtClean="0"/>
              <a:t>:</a:t>
            </a:r>
            <a:r>
              <a:rPr lang="en-US" dirty="0" smtClean="0"/>
              <a:t> the permission given to a business to employ foreigners. The number of the quota depends on the share capital of the company and a minimum share capital of Ten Million Naira is necessary for a company to </a:t>
            </a:r>
            <a:r>
              <a:rPr lang="en-US" dirty="0" smtClean="0"/>
              <a:t>qualify </a:t>
            </a:r>
            <a:r>
              <a:rPr lang="en-US" dirty="0" smtClean="0"/>
              <a:t>for expatriate quota.</a:t>
            </a:r>
          </a:p>
          <a:p>
            <a:r>
              <a:rPr lang="en-US" dirty="0" smtClean="0"/>
              <a:t>  COMBINED EXPATRIATE RESIDENCE PERMIT AND ALIENS CARD (CERPAC)</a:t>
            </a:r>
            <a:r>
              <a:rPr lang="en-US" u="sng" dirty="0" smtClean="0"/>
              <a:t> </a:t>
            </a:r>
            <a:r>
              <a:rPr lang="en-US" dirty="0" smtClean="0"/>
              <a:t>:  permits an expatriate to live and work in Nigeria on a long-term basis. For an expatriate to obtain Resident permit, he must obtain employment with a company that has expatriate quota position. The expatriate is required to arrive in the country with a special type of entry visa known  as STR (Subject To Regularization) visa after which his resident permit will be processed.</a:t>
            </a:r>
            <a:br>
              <a:rPr lang="en-US" dirty="0" smtClean="0"/>
            </a:br>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10</a:t>
            </a:fld>
            <a:endParaRPr lang="en-US" sz="1200" dirty="0">
              <a:solidFill>
                <a:schemeClr val="tx1"/>
              </a:solidFill>
            </a:endParaRPr>
          </a:p>
        </p:txBody>
      </p:sp>
    </p:spTree>
    <p:extLst>
      <p:ext uri="{BB962C8B-B14F-4D97-AF65-F5344CB8AC3E}">
        <p14:creationId xmlns:p14="http://schemas.microsoft.com/office/powerpoint/2010/main" xmlns="" val="137569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REGISTRATION OF SECURITIES:</a:t>
            </a:r>
            <a:r>
              <a:rPr lang="en-US" u="sng" dirty="0" smtClean="0"/>
              <a:t>:</a:t>
            </a:r>
            <a:r>
              <a:rPr lang="en-US" dirty="0" smtClean="0"/>
              <a:t> a foreigner who owns shares in any Nigerian company must apply to the Security and Exchange Commission (SEC) for the registration of those </a:t>
            </a:r>
            <a:r>
              <a:rPr lang="en-US" dirty="0" smtClean="0"/>
              <a:t>shares.  </a:t>
            </a:r>
            <a:r>
              <a:rPr lang="en-US" dirty="0" smtClean="0"/>
              <a:t>T</a:t>
            </a:r>
            <a:r>
              <a:rPr lang="en-US" dirty="0" smtClean="0"/>
              <a:t>his </a:t>
            </a:r>
            <a:r>
              <a:rPr lang="en-US" dirty="0" smtClean="0"/>
              <a:t>is because the Investment and Securities </a:t>
            </a:r>
            <a:r>
              <a:rPr lang="en-US" dirty="0" smtClean="0"/>
              <a:t> </a:t>
            </a:r>
            <a:r>
              <a:rPr lang="en-US" dirty="0" smtClean="0"/>
              <a:t>1999 provides that the SEC must keep a register of foreign direct investment and foreign portfolio investments.</a:t>
            </a:r>
          </a:p>
          <a:p>
            <a:pPr lvl="0"/>
            <a:r>
              <a:rPr lang="en-US" dirty="0" smtClean="0"/>
              <a:t>Registration </a:t>
            </a:r>
            <a:r>
              <a:rPr lang="en-US" dirty="0" smtClean="0"/>
              <a:t>with the Department of Petroleum Resources may be necessary where you seek to provide services, equipment supplies and maintenance services to companies in the oil industry.</a:t>
            </a:r>
          </a:p>
          <a:p>
            <a:r>
              <a:rPr lang="en-US" dirty="0" smtClean="0"/>
              <a:t>Registration with National Office of Technology Acquisition and Promotion (NOTAP): Every contract or agreement involving the transfer of foreign technology to a Nigerian company must be registered with the NOTAP within sixty (60) days of execution or conclusion of the agreement.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REQUIREMENTS FOR GRANT OF BUSINESS PERMIT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For only Joint Venture and wholly Foreign owned Companies.</a:t>
            </a:r>
            <a:endParaRPr lang="en-US" sz="1600" dirty="0" smtClean="0"/>
          </a:p>
          <a:p>
            <a:pPr lvl="1"/>
            <a:r>
              <a:rPr lang="en-US" dirty="0" smtClean="0"/>
              <a:t>Completed Immigration Form T/1</a:t>
            </a:r>
            <a:endParaRPr lang="en-US" sz="1400" dirty="0" smtClean="0"/>
          </a:p>
          <a:p>
            <a:pPr lvl="1"/>
            <a:r>
              <a:rPr lang="en-US" dirty="0" smtClean="0"/>
              <a:t>Certificate of Incorporation</a:t>
            </a:r>
            <a:endParaRPr lang="en-US" sz="1400" dirty="0" smtClean="0"/>
          </a:p>
          <a:p>
            <a:pPr lvl="1"/>
            <a:r>
              <a:rPr lang="en-US" dirty="0" smtClean="0"/>
              <a:t>Memorandum and Article of Association</a:t>
            </a:r>
            <a:endParaRPr lang="en-US" sz="1400" dirty="0" smtClean="0"/>
          </a:p>
          <a:p>
            <a:pPr lvl="1"/>
            <a:r>
              <a:rPr lang="en-US" dirty="0" smtClean="0"/>
              <a:t>Feasibility Report (should be certified or registered with Corporate Affairs commission (CAC)</a:t>
            </a:r>
          </a:p>
          <a:p>
            <a:pPr lvl="1"/>
            <a:r>
              <a:rPr lang="en-US" dirty="0" smtClean="0"/>
              <a:t>Corporate Affairs Commission’s Form  CAC C02 &amp; C07</a:t>
            </a:r>
            <a:endParaRPr lang="en-US" sz="1400" dirty="0" smtClean="0"/>
          </a:p>
          <a:p>
            <a:pPr lvl="1"/>
            <a:r>
              <a:rPr lang="en-US" dirty="0" smtClean="0"/>
              <a:t>Joint Venture Agreement for partnership venture between Nigerian and foreigners (original to be presented for sighting)</a:t>
            </a:r>
            <a:endParaRPr lang="en-US" sz="1400" dirty="0" smtClean="0"/>
          </a:p>
          <a:p>
            <a:pPr lvl="1"/>
            <a:r>
              <a:rPr lang="en-US" dirty="0" smtClean="0"/>
              <a:t>Company’s Current Tax Clearance Certificate (Original to be presented for sighting)</a:t>
            </a:r>
            <a:endParaRPr lang="en-US" sz="1400" dirty="0" smtClean="0"/>
          </a:p>
          <a:p>
            <a:pPr lvl="1"/>
            <a:r>
              <a:rPr lang="en-US" dirty="0" smtClean="0"/>
              <a:t>Lease agreement or C of O for operating  premises (original to be presented for sighting)</a:t>
            </a:r>
            <a:endParaRPr lang="en-US" sz="1400" dirty="0" smtClean="0"/>
          </a:p>
          <a:p>
            <a:pPr lvl="1"/>
            <a:endParaRPr lang="en-US" dirty="0" smtClean="0"/>
          </a:p>
          <a:p>
            <a:pPr lvl="1"/>
            <a:endParaRPr lang="en-US" sz="1400"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 FOR THE GRANT OF EXPATRIATE QUOTA ONLY </a:t>
            </a:r>
            <a:endParaRPr lang="en-US" dirty="0"/>
          </a:p>
        </p:txBody>
      </p:sp>
      <p:sp>
        <p:nvSpPr>
          <p:cNvPr id="3" name="Content Placeholder 2"/>
          <p:cNvSpPr>
            <a:spLocks noGrp="1"/>
          </p:cNvSpPr>
          <p:nvPr>
            <p:ph idx="1"/>
          </p:nvPr>
        </p:nvSpPr>
        <p:spPr/>
        <p:txBody>
          <a:bodyPr/>
          <a:lstStyle/>
          <a:p>
            <a:pPr lvl="0"/>
            <a:r>
              <a:rPr lang="en-US" dirty="0" smtClean="0"/>
              <a:t>Same documents as in (a) above plus:</a:t>
            </a:r>
            <a:endParaRPr lang="en-US" sz="1600" dirty="0" smtClean="0"/>
          </a:p>
          <a:p>
            <a:pPr lvl="1"/>
            <a:r>
              <a:rPr lang="en-US" dirty="0" smtClean="0"/>
              <a:t>Evidence of imported machinery, such as, Form M, Proforma invoice, Shipping documents and Clean Certificate of Inspection issued by Government appointed Pre-shipment Inspection Agents.</a:t>
            </a:r>
            <a:endParaRPr lang="en-US" sz="1400" dirty="0" smtClean="0"/>
          </a:p>
          <a:p>
            <a:pPr lvl="1"/>
            <a:r>
              <a:rPr lang="en-US" dirty="0" smtClean="0"/>
              <a:t>License / Permit / Certificate from relevant Government Agencies / department / ministries for the operation or execution of project if company is engaged in oil services, health care services, fishing, mining, constructions (Work Registration Board), etc (original to be presented for sighting)</a:t>
            </a:r>
          </a:p>
          <a:p>
            <a:pPr lvl="1"/>
            <a:r>
              <a:rPr lang="en-US" sz="1400" dirty="0" smtClean="0"/>
              <a:t>Evidence of work at hand, its duration and value attached to the contract(s) if the company is engaged in building, civil engineering, construction, etc (original to be presented for sighting)</a:t>
            </a:r>
          </a:p>
          <a:p>
            <a:pPr lvl="1"/>
            <a:r>
              <a:rPr lang="en-US" sz="1400" dirty="0" smtClean="0"/>
              <a:t>Proposed annual salaries to be paid to the expatriates to be recruited indicating designation, names, jobs description and qualifications (CV and copies of credentials of expatriate to be attached).</a:t>
            </a:r>
          </a:p>
          <a:p>
            <a:pPr lvl="1"/>
            <a:endParaRPr lang="en-US" sz="1400"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 OF EXPATRIATES QUOTA </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Completed Immigration Form /T2</a:t>
            </a:r>
            <a:endParaRPr lang="en-US" sz="1400" dirty="0" smtClean="0"/>
          </a:p>
          <a:p>
            <a:pPr lvl="1"/>
            <a:r>
              <a:rPr lang="en-US" dirty="0" smtClean="0"/>
              <a:t>Corporate Tax Clearance Certificate (original to be presented for sighting)</a:t>
            </a:r>
            <a:endParaRPr lang="en-US" sz="1400" dirty="0" smtClean="0"/>
          </a:p>
          <a:p>
            <a:pPr lvl="1"/>
            <a:r>
              <a:rPr lang="en-US" dirty="0" smtClean="0"/>
              <a:t>Current Tax Clearance certificate of the expatriate (original to be presented for sighting)</a:t>
            </a:r>
            <a:endParaRPr lang="en-US" sz="1400" dirty="0" smtClean="0"/>
          </a:p>
          <a:p>
            <a:pPr lvl="1"/>
            <a:r>
              <a:rPr lang="en-US" dirty="0" smtClean="0"/>
              <a:t>Expatriate Quota Returns for the three months preceding the date of approval.</a:t>
            </a:r>
            <a:endParaRPr lang="en-US" sz="1400" dirty="0" smtClean="0"/>
          </a:p>
          <a:p>
            <a:pPr lvl="1"/>
            <a:r>
              <a:rPr lang="en-US" dirty="0" smtClean="0"/>
              <a:t>Detailed Training </a:t>
            </a:r>
            <a:r>
              <a:rPr lang="en-US" dirty="0" err="1" smtClean="0"/>
              <a:t>programme</a:t>
            </a:r>
            <a:r>
              <a:rPr lang="en-US" dirty="0" smtClean="0"/>
              <a:t> for Nigerians</a:t>
            </a:r>
            <a:endParaRPr lang="en-US" sz="1400" dirty="0" smtClean="0"/>
          </a:p>
          <a:p>
            <a:pPr lvl="1"/>
            <a:r>
              <a:rPr lang="en-US" dirty="0" smtClean="0"/>
              <a:t>List of Nigerians understudying expatriate on prescribed formats showing date employed, qualification, etc.</a:t>
            </a:r>
            <a:endParaRPr lang="en-US" sz="1400" dirty="0" smtClean="0"/>
          </a:p>
          <a:p>
            <a:pPr lvl="1"/>
            <a:r>
              <a:rPr lang="en-US" dirty="0" smtClean="0"/>
              <a:t>List of Nigerian Senior/Management Staffs showing names, designations, qualifications, salaries per annum</a:t>
            </a:r>
            <a:endParaRPr lang="en-US" sz="1400" dirty="0" smtClean="0"/>
          </a:p>
          <a:p>
            <a:pPr lvl="1"/>
            <a:r>
              <a:rPr lang="en-US" dirty="0" smtClean="0"/>
              <a:t>Certificate Current Audited Accounts</a:t>
            </a:r>
            <a:endParaRPr lang="en-US" sz="1400" dirty="0" smtClean="0"/>
          </a:p>
          <a:p>
            <a:pPr lvl="1"/>
            <a:r>
              <a:rPr lang="en-US" dirty="0" smtClean="0"/>
              <a:t>Annual income tax Clearance certificate of the Expatriate staff (original to be presented for sighting);</a:t>
            </a:r>
            <a:br>
              <a:rPr lang="en-US" dirty="0" smtClean="0"/>
            </a:br>
            <a:endParaRPr lang="en-US" sz="1400"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EXPATRIATE QUOTA</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Same documents as for renewal of expatriate quota plus:</a:t>
            </a:r>
            <a:endParaRPr lang="en-US" sz="1600" dirty="0" smtClean="0"/>
          </a:p>
          <a:p>
            <a:pPr lvl="1"/>
            <a:r>
              <a:rPr lang="en-US" dirty="0" smtClean="0"/>
              <a:t>Evidence of acquired machinery or expansion of company is engaged in manufacturing in the form of Clean Certificate of inspection (CCI) issued by Government appointed Pre shipment inspection Agents</a:t>
            </a:r>
            <a:endParaRPr lang="en-US" sz="1400" dirty="0" smtClean="0"/>
          </a:p>
          <a:p>
            <a:pPr lvl="1"/>
            <a:r>
              <a:rPr lang="en-US" dirty="0" smtClean="0"/>
              <a:t>Evidence of new contract if Company is engaged in construction/engineering and oil (original to be presented for Sighting) see  b (ii) for guidance</a:t>
            </a:r>
            <a:endParaRPr lang="en-US" sz="1400" dirty="0" smtClean="0"/>
          </a:p>
          <a:p>
            <a:r>
              <a:rPr lang="en-US" dirty="0" smtClean="0"/>
              <a:t>Evidence of acquired farm / factory if Company is engaged in agro-allied business (original to be presented for sighting</a:t>
            </a:r>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PERMANENT UNTIL REVIEWED QUOTA – (P.U.R)</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Minimum share capital should be N10 Million</a:t>
            </a:r>
            <a:endParaRPr lang="en-US" sz="1400" dirty="0" smtClean="0"/>
          </a:p>
          <a:p>
            <a:pPr lvl="1"/>
            <a:r>
              <a:rPr lang="en-US" dirty="0" smtClean="0"/>
              <a:t>Appreciable net profit of which not less than N2 million has been paid as Corporate Tax (original to be presented for sighting)</a:t>
            </a:r>
            <a:endParaRPr lang="en-US" sz="1400" dirty="0" smtClean="0"/>
          </a:p>
          <a:p>
            <a:pPr lvl="1"/>
            <a:r>
              <a:rPr lang="en-US" dirty="0" smtClean="0"/>
              <a:t>Certified and Detailed Audited Account</a:t>
            </a:r>
            <a:endParaRPr lang="en-US" sz="1400" dirty="0" smtClean="0"/>
          </a:p>
          <a:p>
            <a:pPr lvl="1"/>
            <a:r>
              <a:rPr lang="en-US" dirty="0" smtClean="0"/>
              <a:t>Certificate of Incorporation</a:t>
            </a:r>
            <a:endParaRPr lang="en-US" sz="1400" dirty="0" smtClean="0"/>
          </a:p>
          <a:p>
            <a:pPr lvl="1"/>
            <a:r>
              <a:rPr lang="en-US" dirty="0" smtClean="0"/>
              <a:t>Monthly Returns of Expatriate Quota</a:t>
            </a:r>
            <a:endParaRPr lang="en-US" sz="1400" dirty="0" smtClean="0"/>
          </a:p>
          <a:p>
            <a:pPr lvl="1"/>
            <a:r>
              <a:rPr lang="en-US" dirty="0" smtClean="0"/>
              <a:t>Company Organization Structure</a:t>
            </a:r>
            <a:endParaRPr lang="en-US" sz="1400" dirty="0" smtClean="0"/>
          </a:p>
          <a:p>
            <a:pPr lvl="1"/>
            <a:r>
              <a:rPr lang="en-US" dirty="0" smtClean="0"/>
              <a:t>Individual Income tax Clearance Certificate of the expatriates (original to be presented for sighting).</a:t>
            </a:r>
          </a:p>
          <a:p>
            <a:pPr lvl="1"/>
            <a:r>
              <a:rPr lang="en-US" dirty="0" smtClean="0"/>
              <a:t> policy direction of Government.</a:t>
            </a:r>
          </a:p>
          <a:p>
            <a:pPr lvl="1"/>
            <a:r>
              <a:rPr lang="en-US" dirty="0" smtClean="0"/>
              <a:t>company’s area of business to fall within priority sectors of the economy.</a:t>
            </a:r>
          </a:p>
          <a:p>
            <a:pPr lvl="1"/>
            <a:r>
              <a:rPr lang="en-US" dirty="0" smtClean="0"/>
              <a:t>Evidence that P/U.R would guarantee Technology transfer.</a:t>
            </a:r>
          </a:p>
          <a:p>
            <a:pPr lvl="1"/>
            <a:r>
              <a:rPr lang="en-US" dirty="0" smtClean="0"/>
              <a:t>Company should have large quota portfolio and Corresponding share holding as an added qualification.</a:t>
            </a:r>
          </a:p>
          <a:p>
            <a:pPr lvl="1"/>
            <a:r>
              <a:rPr lang="en-US" dirty="0" smtClean="0"/>
              <a:t/>
            </a:r>
            <a:br>
              <a:rPr lang="en-US" dirty="0" smtClean="0"/>
            </a:br>
            <a:endParaRPr lang="en-US" sz="1400"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COMBINED EXPATRIATE RESIDENCE PERMIT AND ALIENS CARD (CERPAC): GUIDELINES</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The envelope containing this CERPAC Pack should be preserved and used in submitting your forms and documents after completion.</a:t>
            </a:r>
            <a:endParaRPr lang="en-US" sz="1400" dirty="0" smtClean="0"/>
          </a:p>
          <a:p>
            <a:pPr lvl="1"/>
            <a:r>
              <a:rPr lang="en-US" dirty="0" smtClean="0"/>
              <a:t>All fees paid to obtain forms are not refundable.</a:t>
            </a:r>
            <a:endParaRPr lang="en-US" sz="1400" dirty="0" smtClean="0"/>
          </a:p>
          <a:p>
            <a:pPr lvl="1"/>
            <a:r>
              <a:rPr lang="en-US" dirty="0" smtClean="0"/>
              <a:t>In the event of loss of form(s), replacement will be treated as a new issue and will attract the original fees.</a:t>
            </a:r>
            <a:endParaRPr lang="en-US" sz="1400" dirty="0" smtClean="0"/>
          </a:p>
          <a:p>
            <a:pPr lvl="1"/>
            <a:r>
              <a:rPr lang="en-US" dirty="0" smtClean="0"/>
              <a:t>Any erasures, cancellation, or defacement of any sort shall render the form(s) void.</a:t>
            </a:r>
            <a:endParaRPr lang="en-US" sz="1400" dirty="0" smtClean="0"/>
          </a:p>
          <a:p>
            <a:pPr lvl="1"/>
            <a:r>
              <a:rPr lang="en-US" dirty="0" smtClean="0"/>
              <a:t>Any form(s) voided must be returned as a complete set to the bank of purchase for replacement. Such replacement will attract a service charge and pack cost  payable to the Bank.</a:t>
            </a:r>
          </a:p>
          <a:p>
            <a:pPr lvl="1"/>
            <a:r>
              <a:rPr lang="en-US" sz="1400" dirty="0" smtClean="0"/>
              <a:t>Three (3) Nos. “2 x 2” passport  photographs on white background should be submitted with the completed forms.  One of the photographs should be attached to the bottom right-hand side of the CERPAC form titled “Receipt and Temporary Card</a:t>
            </a:r>
          </a:p>
          <a:p>
            <a:pPr lvl="1"/>
            <a:r>
              <a:rPr lang="en-US" sz="1400" dirty="0" smtClean="0"/>
              <a:t>You are required to append your signature beside your photograph attached on the form </a:t>
            </a:r>
            <a:r>
              <a:rPr lang="en-US" sz="1400" dirty="0" smtClean="0"/>
              <a:t>.</a:t>
            </a:r>
            <a:endParaRPr lang="en-US" sz="1400" dirty="0" smtClean="0"/>
          </a:p>
          <a:p>
            <a:pPr lvl="1"/>
            <a:r>
              <a:rPr lang="en-US" sz="1400" dirty="0" smtClean="0"/>
              <a:t>Enclose also one (1) No. facial portrait measuring 4' x 3' (inch) white background</a:t>
            </a:r>
          </a:p>
          <a:p>
            <a:pPr lvl="1">
              <a:buNone/>
            </a:pPr>
            <a:endParaRPr lang="en-US" sz="1400" dirty="0" smtClean="0"/>
          </a:p>
          <a:p>
            <a:pPr lvl="1"/>
            <a:endParaRPr lang="en-US" sz="1400"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Requirements </a:t>
            </a:r>
            <a:r>
              <a:rPr lang="en-US" dirty="0" smtClean="0"/>
              <a:t>:REGULARISATION OF STAY</a:t>
            </a:r>
            <a:br>
              <a:rPr lang="en-US" dirty="0" smtClean="0"/>
            </a:br>
            <a:endParaRPr lang="en-US" dirty="0"/>
          </a:p>
        </p:txBody>
      </p:sp>
      <p:sp>
        <p:nvSpPr>
          <p:cNvPr id="3" name="Content Placeholder 2"/>
          <p:cNvSpPr>
            <a:spLocks noGrp="1"/>
          </p:cNvSpPr>
          <p:nvPr>
            <p:ph idx="1"/>
          </p:nvPr>
        </p:nvSpPr>
        <p:spPr/>
        <p:txBody>
          <a:bodyPr/>
          <a:lstStyle/>
          <a:p>
            <a:pPr lvl="2"/>
            <a:r>
              <a:rPr lang="en-US" dirty="0" smtClean="0"/>
              <a:t>Application letter from the employer requesting Regularization of stay and accepting Immigration       Responsibility (IR) on behalf of the expatriate.</a:t>
            </a:r>
            <a:endParaRPr lang="en-US" sz="1200" dirty="0" smtClean="0"/>
          </a:p>
          <a:p>
            <a:pPr lvl="2"/>
            <a:r>
              <a:rPr lang="en-US" dirty="0" smtClean="0"/>
              <a:t>Letter of Appointment/Employment</a:t>
            </a:r>
            <a:endParaRPr lang="en-US" sz="1200" dirty="0" smtClean="0"/>
          </a:p>
          <a:p>
            <a:pPr lvl="2"/>
            <a:r>
              <a:rPr lang="en-US" dirty="0" smtClean="0"/>
              <a:t>Acceptance of offer of Appointment/Employment.</a:t>
            </a:r>
            <a:endParaRPr lang="en-US" sz="1200" dirty="0" smtClean="0"/>
          </a:p>
          <a:p>
            <a:pPr lvl="2"/>
            <a:r>
              <a:rPr lang="en-US" dirty="0" smtClean="0"/>
              <a:t>Form IMM22 with three (3) Passport –size photograph.</a:t>
            </a:r>
            <a:endParaRPr lang="en-US" sz="1200" dirty="0" smtClean="0"/>
          </a:p>
          <a:p>
            <a:pPr lvl="2"/>
            <a:r>
              <a:rPr lang="en-US" dirty="0" smtClean="0"/>
              <a:t>Quota Approval</a:t>
            </a:r>
            <a:endParaRPr lang="en-US" sz="1200" dirty="0" smtClean="0"/>
          </a:p>
          <a:p>
            <a:pPr lvl="2"/>
            <a:r>
              <a:rPr lang="en-US" dirty="0" smtClean="0"/>
              <a:t>Vetted Credentials</a:t>
            </a:r>
            <a:endParaRPr lang="en-US" sz="1200" dirty="0" smtClean="0"/>
          </a:p>
          <a:p>
            <a:pPr lvl="2"/>
            <a:r>
              <a:rPr lang="en-US" dirty="0" smtClean="0"/>
              <a:t>Valid Passport with STR (Subject to Regularization) (Employment) visa and photocopies of relevant pages.</a:t>
            </a:r>
            <a:endParaRPr lang="en-US" sz="1200"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0016"/>
          </a:xfrm>
        </p:spPr>
        <p:txBody>
          <a:bodyPr>
            <a:normAutofit fontScale="90000"/>
          </a:bodyPr>
          <a:lstStyle/>
          <a:p>
            <a:r>
              <a:rPr lang="en-US" b="1" u="sng" dirty="0"/>
              <a:t>THE NEW VISA POLICY AND REFORMS</a:t>
            </a:r>
            <a:r>
              <a:rPr lang="en-US" dirty="0"/>
              <a:t/>
            </a:r>
            <a:br>
              <a:rPr lang="en-US" dirty="0"/>
            </a:br>
            <a:endParaRPr lang="en-US" dirty="0"/>
          </a:p>
        </p:txBody>
      </p:sp>
      <p:sp>
        <p:nvSpPr>
          <p:cNvPr id="3" name="Content Placeholder 2"/>
          <p:cNvSpPr>
            <a:spLocks noGrp="1"/>
          </p:cNvSpPr>
          <p:nvPr>
            <p:ph idx="1"/>
          </p:nvPr>
        </p:nvSpPr>
        <p:spPr>
          <a:xfrm>
            <a:off x="677334" y="1499617"/>
            <a:ext cx="8596668" cy="4541746"/>
          </a:xfrm>
        </p:spPr>
        <p:txBody>
          <a:bodyPr>
            <a:normAutofit/>
          </a:bodyPr>
          <a:lstStyle/>
          <a:p>
            <a:r>
              <a:rPr lang="en-US" dirty="0"/>
              <a:t>The new Visa regime approved by the Federal executive Council on 6</a:t>
            </a:r>
            <a:r>
              <a:rPr lang="en-US" baseline="30000" dirty="0"/>
              <a:t>th</a:t>
            </a:r>
            <a:r>
              <a:rPr lang="en-US" dirty="0"/>
              <a:t> June, 2012 is a plethora of visa regimes </a:t>
            </a:r>
            <a:r>
              <a:rPr lang="en-US" dirty="0" smtClean="0"/>
              <a:t>aimed </a:t>
            </a:r>
            <a:r>
              <a:rPr lang="en-US" dirty="0"/>
              <a:t>at increasing the in flow of foreign direct Investment (FDI) ; encouraging rapid </a:t>
            </a:r>
            <a:r>
              <a:rPr lang="en-US" dirty="0" smtClean="0"/>
              <a:t>industrialization; </a:t>
            </a:r>
            <a:r>
              <a:rPr lang="en-US" dirty="0"/>
              <a:t>employment generation; boosting tourism and attracting innovators and Highly skilled professionals</a:t>
            </a:r>
            <a:r>
              <a:rPr lang="en-US" dirty="0" smtClean="0"/>
              <a:t>.</a:t>
            </a:r>
          </a:p>
          <a:p>
            <a:r>
              <a:rPr lang="en-US" dirty="0"/>
              <a:t>A special class of visa now exists for issuance to investors who imports and invest a minimum level of capital into Nigeria in a verifiable new business for a minimum </a:t>
            </a:r>
            <a:r>
              <a:rPr lang="en-US" dirty="0" smtClean="0"/>
              <a:t>period of </a:t>
            </a:r>
            <a:r>
              <a:rPr lang="en-US" dirty="0"/>
              <a:t>five (5) years; </a:t>
            </a:r>
            <a:r>
              <a:rPr lang="en-US" dirty="0" smtClean="0"/>
              <a:t>this </a:t>
            </a:r>
            <a:r>
              <a:rPr lang="en-US" dirty="0"/>
              <a:t>is a slight innovation to the Permanent Until Review (PUR) Quota holders. In the new system, an investor, who imports a certain threshold of capital, will be entitled to receive a permanent residency status as part of an automatic expatriate quota allocation.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19</a:t>
            </a:fld>
            <a:endParaRPr lang="en-US" sz="1200" dirty="0">
              <a:solidFill>
                <a:schemeClr val="tx1"/>
              </a:solidFill>
            </a:endParaRPr>
          </a:p>
        </p:txBody>
      </p:sp>
    </p:spTree>
    <p:extLst>
      <p:ext uri="{BB962C8B-B14F-4D97-AF65-F5344CB8AC3E}">
        <p14:creationId xmlns:p14="http://schemas.microsoft.com/office/powerpoint/2010/main" xmlns="" val="158212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397" y="230777"/>
            <a:ext cx="8596668" cy="1320800"/>
          </a:xfrm>
        </p:spPr>
        <p:txBody>
          <a:bodyPr>
            <a:normAutofit/>
          </a:bodyPr>
          <a:lstStyle/>
          <a:p>
            <a:pPr marL="0" marR="0">
              <a:lnSpc>
                <a:spcPct val="107000"/>
              </a:lnSpc>
              <a:spcBef>
                <a:spcPts val="0"/>
              </a:spcBef>
              <a:spcAft>
                <a:spcPts val="800"/>
              </a:spcAft>
            </a:pPr>
            <a:r>
              <a:rPr lang="en-US" b="1" u="sng" dirty="0" smtClean="0">
                <a:latin typeface="Calibri" panose="020F0502020204030204" pitchFamily="34" charset="0"/>
                <a:ea typeface="Calibri" panose="020F0502020204030204" pitchFamily="34" charset="0"/>
                <a:cs typeface="Times New Roman" panose="02020603050405020304" pitchFamily="18" charset="0"/>
              </a:rPr>
              <a:t>INTRODUCTION</a:t>
            </a:r>
            <a:r>
              <a:rPr lang="en-US" sz="4000" dirty="0">
                <a:latin typeface="Calibri" panose="020F0502020204030204" pitchFamily="34" charset="0"/>
                <a:ea typeface="Calibri" panose="020F0502020204030204" pitchFamily="34" charset="0"/>
                <a:cs typeface="Times New Roman" panose="02020603050405020304" pitchFamily="18" charset="0"/>
              </a:rPr>
              <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77334" y="1609345"/>
            <a:ext cx="8596668" cy="4432018"/>
          </a:xfrm>
        </p:spPr>
        <p:txBody>
          <a:bodyPr>
            <a:normAutofit/>
          </a:bodyPr>
          <a:lstStyle/>
          <a:p>
            <a:r>
              <a:rPr lang="en-US" dirty="0" smtClean="0"/>
              <a:t>In this paper attempt will be made  to discuss the conceptual definitions of immigration,  the nexus between migration and economic development, with a general overview of  the  Legal instruments of NIS,  the functions and duties of the NIS, highlight </a:t>
            </a:r>
            <a:r>
              <a:rPr lang="en-US" dirty="0" smtClean="0"/>
              <a:t>the procedures and requirement for the issuance of CERPAC  , the e-PASS Registration guidelines and  </a:t>
            </a:r>
            <a:r>
              <a:rPr lang="en-US" dirty="0" smtClean="0"/>
              <a:t>the new  reforms of abolition of reentry visas, implementation strategies  and guidelines.</a:t>
            </a:r>
          </a:p>
          <a:p>
            <a:r>
              <a:rPr lang="en-US" dirty="0" smtClean="0"/>
              <a:t>Thereafter, conclusion will be drawn and recommendations made on the need for </a:t>
            </a:r>
            <a:r>
              <a:rPr lang="en-US" dirty="0" smtClean="0"/>
              <a:t> </a:t>
            </a:r>
            <a:r>
              <a:rPr lang="en-US" dirty="0" smtClean="0"/>
              <a:t>strict compliance with the relevant provisions of the Nigeria Immigration Act, 2015 by expatriates, companies and organization.</a:t>
            </a:r>
            <a:endParaRPr lang="en-US" dirty="0" smtClean="0"/>
          </a:p>
          <a:p>
            <a:pPr marL="0" indent="0">
              <a:buNone/>
            </a:pP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2</a:t>
            </a:fld>
            <a:endParaRPr lang="en-US" sz="1200" dirty="0">
              <a:solidFill>
                <a:schemeClr val="tx1"/>
              </a:solidFill>
            </a:endParaRPr>
          </a:p>
        </p:txBody>
      </p:sp>
    </p:spTree>
    <p:extLst>
      <p:ext uri="{BB962C8B-B14F-4D97-AF65-F5344CB8AC3E}">
        <p14:creationId xmlns:p14="http://schemas.microsoft.com/office/powerpoint/2010/main" xmlns="" val="3339175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dirty="0"/>
              <a:t> </a:t>
            </a:r>
          </a:p>
          <a:p>
            <a:pPr algn="just"/>
            <a:r>
              <a:rPr lang="en-US" dirty="0" smtClean="0"/>
              <a:t>Visa </a:t>
            </a:r>
            <a:r>
              <a:rPr lang="en-US" dirty="0"/>
              <a:t>on Arrival </a:t>
            </a:r>
            <a:r>
              <a:rPr lang="en-US" dirty="0" smtClean="0"/>
              <a:t>–</a:t>
            </a:r>
            <a:r>
              <a:rPr lang="en-US" dirty="0"/>
              <a:t>Visa on </a:t>
            </a:r>
            <a:r>
              <a:rPr lang="en-US" dirty="0" smtClean="0"/>
              <a:t>Arrival</a:t>
            </a:r>
            <a:r>
              <a:rPr lang="en-US" dirty="0"/>
              <a:t> facility</a:t>
            </a:r>
            <a:r>
              <a:rPr lang="en-US" dirty="0" smtClean="0"/>
              <a:t>  at the ports of entry is </a:t>
            </a:r>
            <a:r>
              <a:rPr lang="en-US" dirty="0"/>
              <a:t>available to frequently travelled high net worth investors, Directors of multinationals and other persons in that category. This is an operational innovation aimed at attracting high volume of investment into Nigeria with the attendant benefits. </a:t>
            </a:r>
          </a:p>
          <a:p>
            <a:pPr algn="just"/>
            <a:r>
              <a:rPr lang="en-US" dirty="0" smtClean="0"/>
              <a:t> </a:t>
            </a:r>
            <a:r>
              <a:rPr lang="en-US" dirty="0"/>
              <a:t>I</a:t>
            </a:r>
            <a:r>
              <a:rPr lang="en-US" dirty="0" smtClean="0"/>
              <a:t>ssuance </a:t>
            </a:r>
            <a:r>
              <a:rPr lang="en-US" dirty="0"/>
              <a:t>of Temporary Work Permit (TWP) is </a:t>
            </a:r>
            <a:r>
              <a:rPr lang="en-US" dirty="0" smtClean="0"/>
              <a:t>still being </a:t>
            </a:r>
            <a:r>
              <a:rPr lang="en-US" dirty="0"/>
              <a:t>professionally administered</a:t>
            </a:r>
            <a:r>
              <a:rPr lang="en-US" dirty="0" smtClean="0"/>
              <a:t>.</a:t>
            </a:r>
          </a:p>
          <a:p>
            <a:pPr algn="just"/>
            <a:r>
              <a:rPr lang="en-US" dirty="0"/>
              <a:t>The establishment of the NIS Desk at the One Stop Shop of the NIPC: the presence of </a:t>
            </a:r>
            <a:r>
              <a:rPr lang="en-US" dirty="0" smtClean="0"/>
              <a:t>our </a:t>
            </a:r>
            <a:r>
              <a:rPr lang="en-US" dirty="0"/>
              <a:t>officers </a:t>
            </a:r>
            <a:r>
              <a:rPr lang="en-US" dirty="0" smtClean="0"/>
              <a:t>at </a:t>
            </a:r>
            <a:r>
              <a:rPr lang="en-US" dirty="0"/>
              <a:t>the Nigerian Investment Promotion Commission to give investors relevant information on immigration matters and provide relevant services is in </a:t>
            </a:r>
            <a:r>
              <a:rPr lang="en-US" dirty="0" smtClean="0"/>
              <a:t>line </a:t>
            </a:r>
            <a:r>
              <a:rPr lang="en-US" dirty="0"/>
              <a:t>with global best practice</a:t>
            </a:r>
            <a:r>
              <a:rPr lang="en-US" dirty="0" smtClean="0"/>
              <a:t>.</a:t>
            </a:r>
          </a:p>
          <a:p>
            <a:pPr algn="just"/>
            <a:endParaRPr lang="en-US" dirty="0"/>
          </a:p>
          <a:p>
            <a:pPr algn="just"/>
            <a:endParaRPr lang="en-US" dirty="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20</a:t>
            </a:fld>
            <a:endParaRPr lang="en-US" sz="1200" dirty="0">
              <a:solidFill>
                <a:schemeClr val="tx1"/>
              </a:solidFill>
            </a:endParaRPr>
          </a:p>
        </p:txBody>
      </p:sp>
    </p:spTree>
    <p:extLst>
      <p:ext uri="{BB962C8B-B14F-4D97-AF65-F5344CB8AC3E}">
        <p14:creationId xmlns:p14="http://schemas.microsoft.com/office/powerpoint/2010/main" xmlns="" val="103283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There is a wide range of incentives for investors operating in the Free Trade Zones. Free Trade Zones in Nigeria are regarded as autonomous locations with flexible and minimized business regulations, in addition to </a:t>
            </a:r>
            <a:r>
              <a:rPr lang="en-US" dirty="0" smtClean="0"/>
              <a:t>other </a:t>
            </a:r>
            <a:r>
              <a:rPr lang="en-US" dirty="0"/>
              <a:t>incentives to encourage participation. </a:t>
            </a:r>
            <a:endParaRPr lang="en-US" dirty="0" smtClean="0"/>
          </a:p>
          <a:p>
            <a:r>
              <a:rPr lang="en-US" dirty="0" smtClean="0"/>
              <a:t>In </a:t>
            </a:r>
            <a:r>
              <a:rPr lang="en-US" dirty="0"/>
              <a:t>line with the Federal Government Policy to attract and sustain foreign Direct Investment, foreigners who work at the Free Trade Zones enjoy quite a number of incentives which </a:t>
            </a:r>
            <a:r>
              <a:rPr lang="en-US" dirty="0" smtClean="0"/>
              <a:t>include: expatriate </a:t>
            </a:r>
            <a:r>
              <a:rPr lang="en-US" dirty="0"/>
              <a:t>quota waiver, Reclassification of </a:t>
            </a:r>
            <a:r>
              <a:rPr lang="en-US" dirty="0" smtClean="0"/>
              <a:t>Visas, </a:t>
            </a:r>
            <a:r>
              <a:rPr lang="en-US" dirty="0"/>
              <a:t>flat rate of reentry visas and other relaxed regulations. Through these incentives, the NIS has provided a conducive atmosphere for many companies to operate in the Free Trade Zone with the multiplier effect of value </a:t>
            </a:r>
            <a:r>
              <a:rPr lang="en-US" dirty="0" smtClean="0"/>
              <a:t>added </a:t>
            </a:r>
            <a:r>
              <a:rPr lang="en-US" dirty="0"/>
              <a:t>to our national economy</a:t>
            </a:r>
            <a:r>
              <a:rPr lang="en-US" dirty="0" smtClean="0"/>
              <a:t>.</a:t>
            </a:r>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21</a:t>
            </a:fld>
            <a:endParaRPr lang="en-US" sz="1200" dirty="0">
              <a:solidFill>
                <a:schemeClr val="tx1"/>
              </a:solidFill>
            </a:endParaRPr>
          </a:p>
        </p:txBody>
      </p:sp>
    </p:spTree>
    <p:extLst>
      <p:ext uri="{BB962C8B-B14F-4D97-AF65-F5344CB8AC3E}">
        <p14:creationId xmlns:p14="http://schemas.microsoft.com/office/powerpoint/2010/main" xmlns="" val="1691291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e-PASS REGISTRATION GUIDELINES</a:t>
            </a:r>
            <a:endParaRPr lang="en-US" dirty="0"/>
          </a:p>
        </p:txBody>
      </p:sp>
      <p:sp>
        <p:nvSpPr>
          <p:cNvPr id="3" name="Content Placeholder 2"/>
          <p:cNvSpPr>
            <a:spLocks noGrp="1"/>
          </p:cNvSpPr>
          <p:nvPr>
            <p:ph idx="1"/>
          </p:nvPr>
        </p:nvSpPr>
        <p:spPr/>
        <p:txBody>
          <a:bodyPr/>
          <a:lstStyle/>
          <a:p>
            <a:r>
              <a:rPr lang="en-US" dirty="0" smtClean="0"/>
              <a:t>AGGREGATE/TOTAL DURATION OF STAY PER ANNUM:</a:t>
            </a:r>
          </a:p>
          <a:p>
            <a:r>
              <a:rPr lang="en-US" dirty="0" smtClean="0"/>
              <a:t>Up to 56 days				 Nil fee</a:t>
            </a:r>
          </a:p>
          <a:p>
            <a:r>
              <a:rPr lang="en-US" dirty="0" smtClean="0"/>
              <a:t>56 – 90 days				 $200</a:t>
            </a:r>
          </a:p>
          <a:p>
            <a:r>
              <a:rPr lang="en-US" dirty="0" smtClean="0"/>
              <a:t>91 – 180 days				 $1000</a:t>
            </a:r>
          </a:p>
          <a:p>
            <a:r>
              <a:rPr lang="en-US" dirty="0" smtClean="0"/>
              <a:t>181- 365 days				  $2000         </a:t>
            </a:r>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176528" y="1215200"/>
            <a:ext cx="10515600" cy="4351338"/>
          </a:xfrm>
        </p:spPr>
        <p:txBody>
          <a:bodyPr>
            <a:normAutofit/>
          </a:bodyPr>
          <a:lstStyle/>
          <a:p>
            <a:r>
              <a:rPr lang="en-US" dirty="0" smtClean="0"/>
              <a:t>Section 14 of the Immigration Act,2015  empowers the NIS to control “persons arriving or departing Nigeria and persons who are at any time therein … “ Essentially, by virtue of the provisions of Section 1 of the Act, the NIS has become a corporate entity. </a:t>
            </a:r>
          </a:p>
          <a:p>
            <a:r>
              <a:rPr lang="en-US" dirty="0" smtClean="0"/>
              <a:t>The Immigration Act,2015 is a </a:t>
            </a:r>
            <a:r>
              <a:rPr lang="en-US" dirty="0"/>
              <a:t>full </a:t>
            </a:r>
            <a:r>
              <a:rPr lang="en-US" dirty="0" smtClean="0"/>
              <a:t>and comprehensive legal </a:t>
            </a:r>
            <a:r>
              <a:rPr lang="en-US" dirty="0"/>
              <a:t>document on regular and irregular immigration as it captures all the immigration issues and modern trends in migration and migration management</a:t>
            </a:r>
            <a:r>
              <a:rPr lang="en-US" dirty="0" smtClean="0"/>
              <a:t> with additional offences and </a:t>
            </a:r>
            <a:r>
              <a:rPr lang="en-US" dirty="0" smtClean="0"/>
              <a:t>penalties.</a:t>
            </a:r>
            <a:endParaRPr lang="en-US" dirty="0" smtClean="0"/>
          </a:p>
          <a:p>
            <a:r>
              <a:rPr lang="en-US" dirty="0" smtClean="0"/>
              <a:t>However</a:t>
            </a:r>
            <a:r>
              <a:rPr lang="en-US" dirty="0"/>
              <a:t>, </a:t>
            </a:r>
            <a:r>
              <a:rPr lang="en-US" dirty="0" smtClean="0"/>
              <a:t>the cumulative effect of the penalty provisions of the new Immigration Act is it </a:t>
            </a:r>
            <a:r>
              <a:rPr lang="en-US" dirty="0" smtClean="0"/>
              <a:t>inhibits </a:t>
            </a:r>
            <a:r>
              <a:rPr lang="en-US" dirty="0" smtClean="0"/>
              <a:t>sharp practices that could infringe the Act and enhance compliance with the Nigeria Immigration Laws.</a:t>
            </a:r>
          </a:p>
          <a:p>
            <a:r>
              <a:rPr lang="en-US" dirty="0" smtClean="0"/>
              <a:t>Therefore, companies and other organization are hereby enjoined </a:t>
            </a:r>
            <a:r>
              <a:rPr lang="en-US" dirty="0" smtClean="0"/>
              <a:t>to cooperate with the NIS for the successful implementation of the new visa policy and </a:t>
            </a:r>
            <a:r>
              <a:rPr lang="en-US" dirty="0" smtClean="0"/>
              <a:t>ensure  full compliance with the </a:t>
            </a:r>
            <a:r>
              <a:rPr lang="en-US" dirty="0" smtClean="0"/>
              <a:t>relevant provisions </a:t>
            </a:r>
            <a:r>
              <a:rPr lang="en-US" dirty="0" smtClean="0"/>
              <a:t>of the Act </a:t>
            </a:r>
            <a:r>
              <a:rPr lang="en-US" dirty="0" smtClean="0"/>
              <a:t>,</a:t>
            </a:r>
            <a:endParaRPr lang="en-US" dirty="0" smtClean="0"/>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23</a:t>
            </a:fld>
            <a:endParaRPr lang="en-US" sz="1200" dirty="0">
              <a:solidFill>
                <a:schemeClr val="tx1"/>
              </a:solidFill>
            </a:endParaRPr>
          </a:p>
        </p:txBody>
      </p:sp>
    </p:spTree>
    <p:extLst>
      <p:ext uri="{BB962C8B-B14F-4D97-AF65-F5344CB8AC3E}">
        <p14:creationId xmlns:p14="http://schemas.microsoft.com/office/powerpoint/2010/main" xmlns="" val="75545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4400"/>
          </a:xfrm>
        </p:spPr>
        <p:txBody>
          <a:bodyPr>
            <a:normAutofit fontScale="90000"/>
          </a:bodyPr>
          <a:lstStyle/>
          <a:p>
            <a:r>
              <a:rPr lang="en-US" b="1" u="sng" dirty="0"/>
              <a:t>DEFINITION OF IMMIGRATION</a:t>
            </a:r>
            <a:r>
              <a:rPr lang="en-US" dirty="0"/>
              <a:t/>
            </a:r>
            <a:br>
              <a:rPr lang="en-US" dirty="0"/>
            </a:br>
            <a:endParaRPr lang="en-US" dirty="0"/>
          </a:p>
        </p:txBody>
      </p:sp>
      <p:sp>
        <p:nvSpPr>
          <p:cNvPr id="3" name="Content Placeholder 2"/>
          <p:cNvSpPr>
            <a:spLocks noGrp="1"/>
          </p:cNvSpPr>
          <p:nvPr>
            <p:ph idx="1"/>
          </p:nvPr>
        </p:nvSpPr>
        <p:spPr>
          <a:xfrm>
            <a:off x="677334" y="1524001"/>
            <a:ext cx="8596668" cy="4517362"/>
          </a:xfrm>
        </p:spPr>
        <p:txBody>
          <a:bodyPr>
            <a:normAutofit/>
          </a:bodyPr>
          <a:lstStyle/>
          <a:p>
            <a:r>
              <a:rPr lang="en-US" dirty="0"/>
              <a:t>The word “Immigration” is the noun form of “Migrate”. According to “The Chambers Dictionary”11</a:t>
            </a:r>
            <a:r>
              <a:rPr lang="en-US" baseline="30000" dirty="0"/>
              <a:t>th</a:t>
            </a:r>
            <a:r>
              <a:rPr lang="en-US" dirty="0"/>
              <a:t> Edition (2009), migration is a change of abode, a removal from one country or climate to another, especially in a large number. But, “Black’s Law Dictionary” (2009) defines Immigration as ‘the act of entering a country with the intention of settling there permanently”. </a:t>
            </a:r>
            <a:endParaRPr lang="en-US" dirty="0" smtClean="0"/>
          </a:p>
          <a:p>
            <a:r>
              <a:rPr lang="en-US" dirty="0"/>
              <a:t>Generally, migration is the relocation of a person from his place of primary abode to another in search of a better living, for studies, to reunite with families </a:t>
            </a:r>
            <a:r>
              <a:rPr lang="en-US" dirty="0" smtClean="0"/>
              <a:t> and for investment.  </a:t>
            </a:r>
            <a:r>
              <a:rPr lang="en-US" dirty="0"/>
              <a:t>Migration may be internal and external.  Thus, an immigrant is a person who immigrates or has migrated.</a:t>
            </a:r>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3</a:t>
            </a:fld>
            <a:endParaRPr lang="en-US" sz="1200" dirty="0">
              <a:solidFill>
                <a:schemeClr val="tx1"/>
              </a:solidFill>
            </a:endParaRPr>
          </a:p>
        </p:txBody>
      </p:sp>
    </p:spTree>
    <p:extLst>
      <p:ext uri="{BB962C8B-B14F-4D97-AF65-F5344CB8AC3E}">
        <p14:creationId xmlns:p14="http://schemas.microsoft.com/office/powerpoint/2010/main" xmlns="" val="2320176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99744"/>
          </a:xfrm>
        </p:spPr>
        <p:txBody>
          <a:bodyPr>
            <a:normAutofit fontScale="90000"/>
          </a:bodyPr>
          <a:lstStyle/>
          <a:p>
            <a:r>
              <a:rPr lang="en-US" sz="2800" b="1" u="sng" dirty="0"/>
              <a:t>THE NEXUS BETWEEN THE NATIONAL ECONOMY</a:t>
            </a:r>
            <a:r>
              <a:rPr lang="en-US" sz="2800" b="1" u="sng" dirty="0" smtClean="0"/>
              <a:t>,</a:t>
            </a:r>
            <a:br>
              <a:rPr lang="en-US" sz="2800" b="1" u="sng" dirty="0" smtClean="0"/>
            </a:br>
            <a:r>
              <a:rPr lang="en-US" sz="2800" b="1" u="sng" dirty="0" smtClean="0"/>
              <a:t> </a:t>
            </a:r>
            <a:r>
              <a:rPr lang="en-US" sz="2800" b="1" u="sng" dirty="0"/>
              <a:t>MIGRATION AND MIGRATION MANAGEMENT.</a:t>
            </a:r>
            <a:r>
              <a:rPr lang="en-US" sz="2800" dirty="0"/>
              <a:t/>
            </a:r>
            <a:br>
              <a:rPr lang="en-US" sz="2800" dirty="0"/>
            </a:br>
            <a:endParaRPr lang="en-US" sz="2800" dirty="0"/>
          </a:p>
        </p:txBody>
      </p:sp>
      <p:sp>
        <p:nvSpPr>
          <p:cNvPr id="3" name="Content Placeholder 2"/>
          <p:cNvSpPr>
            <a:spLocks noGrp="1"/>
          </p:cNvSpPr>
          <p:nvPr>
            <p:ph idx="1"/>
          </p:nvPr>
        </p:nvSpPr>
        <p:spPr>
          <a:xfrm>
            <a:off x="677334" y="1828800"/>
            <a:ext cx="8596668" cy="5547359"/>
          </a:xfrm>
        </p:spPr>
        <p:txBody>
          <a:bodyPr>
            <a:noAutofit/>
          </a:bodyPr>
          <a:lstStyle/>
          <a:p>
            <a:r>
              <a:rPr lang="en-US" sz="1600" dirty="0"/>
              <a:t>The </a:t>
            </a:r>
            <a:r>
              <a:rPr lang="en-US" sz="1600" dirty="0" smtClean="0"/>
              <a:t>fact of the nexus </a:t>
            </a:r>
            <a:r>
              <a:rPr lang="en-US" sz="1600" dirty="0"/>
              <a:t>between human migration, migration management and economic development has evidenced the pivotal role of the NIS as a </a:t>
            </a:r>
            <a:r>
              <a:rPr lang="en-US" sz="1600" dirty="0" smtClean="0"/>
              <a:t>security service and a social development agency.</a:t>
            </a:r>
            <a:endParaRPr lang="en-US" sz="1600" dirty="0"/>
          </a:p>
          <a:p>
            <a:r>
              <a:rPr lang="en-US" sz="1600" dirty="0"/>
              <a:t>And in a bid to underscore the dynamics of the nexus between migration and development, the 65</a:t>
            </a:r>
            <a:r>
              <a:rPr lang="en-US" sz="1600" baseline="30000" dirty="0"/>
              <a:t>th</a:t>
            </a:r>
            <a:r>
              <a:rPr lang="en-US" sz="1600" dirty="0"/>
              <a:t> session of the United Nations General Assembly in 2010 </a:t>
            </a:r>
            <a:r>
              <a:rPr lang="en-US" sz="1600" dirty="0" smtClean="0"/>
              <a:t>exhaustively </a:t>
            </a:r>
            <a:r>
              <a:rPr lang="en-US" sz="1600" dirty="0"/>
              <a:t>discussed the issue of “Migration and Development, Migrant workers and their perception, conditions of work, how economies absorbed them without necessarily welcoming </a:t>
            </a:r>
            <a:r>
              <a:rPr lang="en-US" sz="1600" dirty="0" smtClean="0"/>
              <a:t>them.”</a:t>
            </a:r>
          </a:p>
          <a:p>
            <a:r>
              <a:rPr lang="en-US" sz="1600" dirty="0" smtClean="0"/>
              <a:t>Nigeria </a:t>
            </a:r>
            <a:r>
              <a:rPr lang="en-US" sz="1600" dirty="0"/>
              <a:t>economy is </a:t>
            </a:r>
            <a:r>
              <a:rPr lang="en-US" sz="1600" dirty="0" smtClean="0"/>
              <a:t>facing challenging circumstances, due to dwindling oil receipts just as are many commodity driven emerging economies ; </a:t>
            </a:r>
            <a:r>
              <a:rPr lang="en-US" sz="1600" dirty="0"/>
              <a:t>Nigeria must welcome the talents and investments of those from around the globe who still look to Nigeria as the Land of Opportunity</a:t>
            </a:r>
            <a:r>
              <a:rPr lang="en-US" sz="1600" dirty="0" smtClean="0"/>
              <a:t>.</a:t>
            </a:r>
          </a:p>
          <a:p>
            <a:r>
              <a:rPr lang="en-US" sz="1600" dirty="0" smtClean="0"/>
              <a:t> </a:t>
            </a:r>
            <a:r>
              <a:rPr lang="en-US" sz="1600" dirty="0"/>
              <a:t>T</a:t>
            </a:r>
            <a:r>
              <a:rPr lang="en-US" sz="1600" dirty="0" smtClean="0"/>
              <a:t>he </a:t>
            </a:r>
            <a:r>
              <a:rPr lang="en-US" sz="1600" dirty="0"/>
              <a:t>key is the ease with which  potential foreign </a:t>
            </a:r>
            <a:r>
              <a:rPr lang="en-US" sz="1600" dirty="0" smtClean="0"/>
              <a:t>investors </a:t>
            </a:r>
            <a:r>
              <a:rPr lang="en-US" sz="1600" dirty="0"/>
              <a:t>can come into the country and do  business with </a:t>
            </a:r>
            <a:r>
              <a:rPr lang="en-US" sz="1600" dirty="0" smtClean="0"/>
              <a:t>predictable </a:t>
            </a:r>
            <a:r>
              <a:rPr lang="en-US" sz="1600" dirty="0"/>
              <a:t>legal and </a:t>
            </a:r>
            <a:r>
              <a:rPr lang="en-US" sz="1600" dirty="0" smtClean="0"/>
              <a:t>administrative(including immigration) </a:t>
            </a:r>
            <a:r>
              <a:rPr lang="en-US" sz="1600" dirty="0"/>
              <a:t>regimes</a:t>
            </a:r>
            <a:r>
              <a:rPr lang="en-US" sz="1600" dirty="0" smtClean="0"/>
              <a:t>. It is therefore gratifying to note that the NIS has introduced new immigration policies that will enable Nigeria </a:t>
            </a:r>
            <a:r>
              <a:rPr lang="en-US" sz="1600" dirty="0" smtClean="0"/>
              <a:t> </a:t>
            </a:r>
            <a:r>
              <a:rPr lang="en-US" sz="1600" dirty="0" smtClean="0"/>
              <a:t>be a strong player in global economy; such as new visa policy, reforms and abolition of reentry visa to legally resident expatriates in Nigeria to ease the cost of doing business in Nigeria and in accordance with best </a:t>
            </a:r>
            <a:r>
              <a:rPr lang="en-US" sz="1600" dirty="0" smtClean="0"/>
              <a:t>practices.</a:t>
            </a:r>
            <a:endParaRPr lang="en-US" sz="1600" dirty="0" smtClean="0"/>
          </a:p>
          <a:p>
            <a:endParaRPr lang="en-US" sz="1600" dirty="0" smtClean="0"/>
          </a:p>
          <a:p>
            <a:endParaRPr lang="en-US" sz="1600" dirty="0" smtClean="0"/>
          </a:p>
          <a:p>
            <a:pPr marL="0" indent="0">
              <a:buNone/>
            </a:pPr>
            <a:r>
              <a:rPr lang="en-US" sz="1600" dirty="0" smtClean="0"/>
              <a:t>  </a:t>
            </a:r>
            <a:endParaRPr lang="en-US" sz="1600" dirty="0"/>
          </a:p>
          <a:p>
            <a:endParaRPr lang="en-US" sz="1600" dirty="0"/>
          </a:p>
          <a:p>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4</a:t>
            </a:fld>
            <a:endParaRPr lang="en-US" sz="1200" dirty="0">
              <a:solidFill>
                <a:schemeClr val="tx1"/>
              </a:solidFill>
            </a:endParaRPr>
          </a:p>
        </p:txBody>
      </p:sp>
    </p:spTree>
    <p:extLst>
      <p:ext uri="{BB962C8B-B14F-4D97-AF65-F5344CB8AC3E}">
        <p14:creationId xmlns:p14="http://schemas.microsoft.com/office/powerpoint/2010/main" xmlns="" val="835680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a:t>LEGAL INSTRUMENTS OF NIGERIA IMMIGRATION SERVICE</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lvl="0"/>
            <a:r>
              <a:rPr lang="en-US" dirty="0"/>
              <a:t>The Immigration Act, 2015.</a:t>
            </a:r>
          </a:p>
          <a:p>
            <a:pPr lvl="0"/>
            <a:r>
              <a:rPr lang="en-US" dirty="0"/>
              <a:t>The Immigration Regulations, 1963 (as incorporated into Immigration Regulations, Cap </a:t>
            </a:r>
            <a:r>
              <a:rPr lang="en-US" dirty="0" smtClean="0"/>
              <a:t>11 </a:t>
            </a:r>
            <a:r>
              <a:rPr lang="en-US" dirty="0"/>
              <a:t>LFN, 2004).</a:t>
            </a:r>
          </a:p>
          <a:p>
            <a:pPr lvl="0"/>
            <a:r>
              <a:rPr lang="en-US" dirty="0"/>
              <a:t>The immigration (Control of Aliens) Regulation, 1963 (as incorporated into Immigration (Control of Aliens) Act, Cap </a:t>
            </a:r>
            <a:r>
              <a:rPr lang="en-US" dirty="0" smtClean="0"/>
              <a:t>11 </a:t>
            </a:r>
            <a:r>
              <a:rPr lang="en-US" dirty="0"/>
              <a:t>LFN, 2004.</a:t>
            </a:r>
          </a:p>
          <a:p>
            <a:pPr lvl="0"/>
            <a:r>
              <a:rPr lang="en-US" dirty="0"/>
              <a:t>The </a:t>
            </a:r>
            <a:r>
              <a:rPr lang="en-US" dirty="0" smtClean="0"/>
              <a:t>Constitution </a:t>
            </a:r>
            <a:r>
              <a:rPr lang="en-US" dirty="0"/>
              <a:t>of the Federal Republic of Nigeria, 1999.</a:t>
            </a:r>
          </a:p>
          <a:p>
            <a:pPr lvl="0"/>
            <a:r>
              <a:rPr lang="en-US" dirty="0"/>
              <a:t>The ECOWAS protocols on free movement of persons, Residence and establishment, 1979.</a:t>
            </a:r>
          </a:p>
          <a:p>
            <a:pPr lvl="0"/>
            <a:r>
              <a:rPr lang="en-US" dirty="0"/>
              <a:t>The company and allied matters Act, 1990.</a:t>
            </a:r>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5</a:t>
            </a:fld>
            <a:endParaRPr lang="en-US" sz="1200" dirty="0">
              <a:solidFill>
                <a:schemeClr val="tx1"/>
              </a:solidFill>
            </a:endParaRPr>
          </a:p>
        </p:txBody>
      </p:sp>
    </p:spTree>
    <p:extLst>
      <p:ext uri="{BB962C8B-B14F-4D97-AF65-F5344CB8AC3E}">
        <p14:creationId xmlns:p14="http://schemas.microsoft.com/office/powerpoint/2010/main" xmlns="" val="53232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Trafficking </a:t>
            </a:r>
            <a:r>
              <a:rPr lang="en-US" dirty="0"/>
              <a:t>in Persons (Prohibition) Law Enforcement and Administration Cap T. LFN 2004.</a:t>
            </a:r>
          </a:p>
          <a:p>
            <a:pPr lvl="0"/>
            <a:r>
              <a:rPr lang="en-US" dirty="0"/>
              <a:t>Passport (Miscellaneous Act), Cap 11 LFN, 2004.</a:t>
            </a:r>
          </a:p>
          <a:p>
            <a:pPr lvl="0"/>
            <a:r>
              <a:rPr lang="en-US" dirty="0"/>
              <a:t>Diplomatic Immunity and Privileges Act, 1962</a:t>
            </a:r>
          </a:p>
          <a:p>
            <a:pPr lvl="0"/>
            <a:r>
              <a:rPr lang="en-US" dirty="0"/>
              <a:t>International Civil Aviation Organization (ICAO) Conventions.</a:t>
            </a:r>
          </a:p>
          <a:p>
            <a:pPr lvl="0"/>
            <a:r>
              <a:rPr lang="en-US" dirty="0"/>
              <a:t>Oil and Gas Free Zone Authority (OGFZA) Act, Cap O. LFN,2004.</a:t>
            </a:r>
          </a:p>
          <a:p>
            <a:pPr lvl="0"/>
            <a:r>
              <a:rPr lang="en-US" dirty="0"/>
              <a:t>National Refugee Law of 1989.</a:t>
            </a:r>
          </a:p>
          <a:p>
            <a:r>
              <a:rPr lang="en-US" dirty="0"/>
              <a:t>African Charter on Human and Peoples Rights(Ratification and Enforcement) Act, CAP 11, LFN 2004.</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6</a:t>
            </a:fld>
            <a:endParaRPr lang="en-US" sz="1200" dirty="0">
              <a:solidFill>
                <a:schemeClr val="tx1"/>
              </a:solidFill>
            </a:endParaRPr>
          </a:p>
        </p:txBody>
      </p:sp>
    </p:spTree>
    <p:extLst>
      <p:ext uri="{BB962C8B-B14F-4D97-AF65-F5344CB8AC3E}">
        <p14:creationId xmlns:p14="http://schemas.microsoft.com/office/powerpoint/2010/main" xmlns="" val="21742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664" y="474664"/>
            <a:ext cx="8596668" cy="1320800"/>
          </a:xfrm>
        </p:spPr>
        <p:txBody>
          <a:bodyPr>
            <a:noAutofit/>
          </a:bodyPr>
          <a:lstStyle/>
          <a:p>
            <a:r>
              <a:rPr lang="en-US" sz="3200" b="1" u="sng" dirty="0"/>
              <a:t>THE FUNCTIONS AND DUTIES OF </a:t>
            </a:r>
            <a:r>
              <a:rPr lang="en-US" sz="3200" b="1" u="sng" dirty="0" smtClean="0"/>
              <a:t>NIGERIA </a:t>
            </a:r>
            <a:r>
              <a:rPr lang="en-US" sz="3200" b="1" u="sng" dirty="0"/>
              <a:t>IMMIGRATION SERVICE</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lvl="0"/>
            <a:r>
              <a:rPr lang="en-US" dirty="0"/>
              <a:t>The control </a:t>
            </a:r>
            <a:r>
              <a:rPr lang="en-US" dirty="0" smtClean="0"/>
              <a:t>of entry and exit of all persons entering and leaving Nigeria </a:t>
            </a:r>
            <a:r>
              <a:rPr lang="en-US" dirty="0"/>
              <a:t>in all the recognized gateways.</a:t>
            </a:r>
          </a:p>
          <a:p>
            <a:pPr lvl="0"/>
            <a:r>
              <a:rPr lang="en-US" dirty="0"/>
              <a:t>The control and administration of </a:t>
            </a:r>
            <a:r>
              <a:rPr lang="en-US" dirty="0" smtClean="0"/>
              <a:t>foreigner</a:t>
            </a:r>
            <a:r>
              <a:rPr lang="en-US" dirty="0"/>
              <a:t>s</a:t>
            </a:r>
            <a:r>
              <a:rPr lang="en-US" dirty="0" smtClean="0"/>
              <a:t> </a:t>
            </a:r>
            <a:r>
              <a:rPr lang="en-US" dirty="0"/>
              <a:t>economic activities with a view to enhancing Nigeria’s economic productivity and growth.</a:t>
            </a:r>
          </a:p>
          <a:p>
            <a:pPr lvl="0"/>
            <a:r>
              <a:rPr lang="en-US" dirty="0"/>
              <a:t>Charged with the administration, issuance and control of travel </a:t>
            </a:r>
            <a:r>
              <a:rPr lang="en-US" dirty="0" smtClean="0"/>
              <a:t>document (including Standard, Official and Diplomatic passports to Nigerians).</a:t>
            </a:r>
            <a:endParaRPr lang="en-US" dirty="0"/>
          </a:p>
          <a:p>
            <a:pPr lvl="0"/>
            <a:r>
              <a:rPr lang="en-US" dirty="0"/>
              <a:t>Advisory role to government on citizenship, and other migration related matters as member of the Advisory Committee on Nigerian Citizenship</a:t>
            </a:r>
            <a:r>
              <a:rPr lang="en-US" dirty="0" smtClean="0"/>
              <a:t>.</a:t>
            </a:r>
          </a:p>
          <a:p>
            <a:pPr lvl="0"/>
            <a:r>
              <a:rPr lang="en-US" dirty="0" smtClean="0"/>
              <a:t>Administration and implementation of Nigeria expatriate quota regime.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7</a:t>
            </a:fld>
            <a:endParaRPr lang="en-US" sz="1200" dirty="0">
              <a:solidFill>
                <a:schemeClr val="tx1"/>
              </a:solidFill>
            </a:endParaRPr>
          </a:p>
        </p:txBody>
      </p:sp>
    </p:spTree>
    <p:extLst>
      <p:ext uri="{BB962C8B-B14F-4D97-AF65-F5344CB8AC3E}">
        <p14:creationId xmlns:p14="http://schemas.microsoft.com/office/powerpoint/2010/main" xmlns="" val="387171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smtClean="0"/>
              <a:t> </a:t>
            </a:r>
            <a:r>
              <a:rPr lang="en-US" dirty="0"/>
              <a:t>V</a:t>
            </a:r>
            <a:r>
              <a:rPr lang="en-US" dirty="0" smtClean="0"/>
              <a:t>isa administration, </a:t>
            </a:r>
            <a:r>
              <a:rPr lang="en-US" dirty="0"/>
              <a:t>aliens control and issuance </a:t>
            </a:r>
            <a:r>
              <a:rPr lang="en-US" dirty="0" smtClean="0"/>
              <a:t>of Combined Expatriate Residence Permit and Aliens </a:t>
            </a:r>
            <a:r>
              <a:rPr lang="en-US" dirty="0"/>
              <a:t>cards (CERPAC).</a:t>
            </a:r>
          </a:p>
          <a:p>
            <a:pPr lvl="0"/>
            <a:r>
              <a:rPr lang="en-US" dirty="0"/>
              <a:t>Coordination of land, marine and general surveillance of Nigeria territorial frontiers.</a:t>
            </a:r>
          </a:p>
          <a:p>
            <a:pPr lvl="0"/>
            <a:r>
              <a:rPr lang="en-US" dirty="0"/>
              <a:t> Inspection of companies to ensure compliance with approved quota utilization and the mandatory Nigerian understudy conditions. </a:t>
            </a:r>
          </a:p>
          <a:p>
            <a:pPr lvl="0"/>
            <a:r>
              <a:rPr lang="en-US" dirty="0"/>
              <a:t>Investigation, apprehension, detention and Enforcement </a:t>
            </a:r>
            <a:r>
              <a:rPr lang="en-US" dirty="0" smtClean="0"/>
              <a:t>of </a:t>
            </a:r>
            <a:r>
              <a:rPr lang="en-US" dirty="0"/>
              <a:t>repatriation and deportation orders</a:t>
            </a:r>
            <a:r>
              <a:rPr lang="en-US" dirty="0" smtClean="0"/>
              <a:t>.</a:t>
            </a:r>
          </a:p>
          <a:p>
            <a:pPr lvl="0"/>
            <a:r>
              <a:rPr lang="en-US" dirty="0" smtClean="0"/>
              <a:t>Determination of refugees and asylum seekers in Nigeria.</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8</a:t>
            </a:fld>
            <a:endParaRPr lang="en-US" sz="1200" dirty="0">
              <a:solidFill>
                <a:schemeClr val="tx1"/>
              </a:solidFill>
            </a:endParaRPr>
          </a:p>
        </p:txBody>
      </p:sp>
    </p:spTree>
    <p:extLst>
      <p:ext uri="{BB962C8B-B14F-4D97-AF65-F5344CB8AC3E}">
        <p14:creationId xmlns:p14="http://schemas.microsoft.com/office/powerpoint/2010/main" xmlns="" val="510584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smtClean="0"/>
              <a:t> </a:t>
            </a:r>
            <a:r>
              <a:rPr lang="en-US" dirty="0"/>
              <a:t>the administration of ECOWAS protocol on free movement, right of residence and establishment by ECOWAS nationals.</a:t>
            </a:r>
          </a:p>
          <a:p>
            <a:pPr lvl="0"/>
            <a:r>
              <a:rPr lang="en-US" dirty="0"/>
              <a:t>Internal security especially with respect to the activities of foreigners Nigeria.</a:t>
            </a:r>
          </a:p>
          <a:p>
            <a:pPr lvl="0"/>
            <a:r>
              <a:rPr lang="en-US" dirty="0"/>
              <a:t>Implementation of the provision of the Passport (Miscellaneous </a:t>
            </a:r>
            <a:r>
              <a:rPr lang="en-US" dirty="0" smtClean="0"/>
              <a:t>Provisions)Act. </a:t>
            </a:r>
            <a:endParaRPr lang="en-US" dirty="0"/>
          </a:p>
          <a:p>
            <a:pPr lvl="0"/>
            <a:r>
              <a:rPr lang="en-US" dirty="0"/>
              <a:t>Enforcement of Laws relating to Foreign Investment in </a:t>
            </a:r>
            <a:r>
              <a:rPr lang="en-US" dirty="0" smtClean="0"/>
              <a:t>Nigeria.</a:t>
            </a:r>
          </a:p>
          <a:p>
            <a:pPr lvl="0"/>
            <a:r>
              <a:rPr lang="en-US" dirty="0" smtClean="0"/>
              <a:t>Implementation of bilateral and multilateral Treaties between Nigeria and other countries.</a:t>
            </a:r>
            <a:endParaRPr lang="en-US" dirty="0"/>
          </a:p>
          <a:p>
            <a:endParaRPr lang="en-US" dirty="0"/>
          </a:p>
        </p:txBody>
      </p:sp>
      <p:sp>
        <p:nvSpPr>
          <p:cNvPr id="4" name="Slide Number Placeholder 3"/>
          <p:cNvSpPr>
            <a:spLocks noGrp="1"/>
          </p:cNvSpPr>
          <p:nvPr>
            <p:ph type="sldNum" sz="quarter" idx="12"/>
          </p:nvPr>
        </p:nvSpPr>
        <p:spPr/>
        <p:txBody>
          <a:bodyPr/>
          <a:lstStyle/>
          <a:p>
            <a:fld id="{D227083E-F457-47D8-B6AF-2546F9BF2AB4}" type="slidenum">
              <a:rPr lang="en-US" sz="1200" smtClean="0">
                <a:solidFill>
                  <a:schemeClr val="tx1"/>
                </a:solidFill>
              </a:rPr>
              <a:pPr/>
              <a:t>9</a:t>
            </a:fld>
            <a:endParaRPr lang="en-US" sz="1200" dirty="0">
              <a:solidFill>
                <a:schemeClr val="tx1"/>
              </a:solidFill>
            </a:endParaRPr>
          </a:p>
        </p:txBody>
      </p:sp>
    </p:spTree>
    <p:extLst>
      <p:ext uri="{BB962C8B-B14F-4D97-AF65-F5344CB8AC3E}">
        <p14:creationId xmlns:p14="http://schemas.microsoft.com/office/powerpoint/2010/main" xmlns="" val="4439815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1138</TotalTime>
  <Words>2129</Words>
  <Application>Microsoft Office PowerPoint</Application>
  <PresentationFormat>Custom</PresentationFormat>
  <Paragraphs>169</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NIGERIAN IMMIGRATION POLICY</vt:lpstr>
      <vt:lpstr>INTRODUCTION </vt:lpstr>
      <vt:lpstr>DEFINITION OF IMMIGRATION </vt:lpstr>
      <vt:lpstr>THE NEXUS BETWEEN THE NATIONAL ECONOMY,  MIGRATION AND MIGRATION MANAGEMENT. </vt:lpstr>
      <vt:lpstr>LEGAL INSTRUMENTS OF NIGERIA IMMIGRATION SERVICE </vt:lpstr>
      <vt:lpstr>Slide 6</vt:lpstr>
      <vt:lpstr>THE FUNCTIONS AND DUTIES OF NIGERIA IMMIGRATION SERVICE </vt:lpstr>
      <vt:lpstr>Slide 8</vt:lpstr>
      <vt:lpstr>Slide 9</vt:lpstr>
      <vt:lpstr>REGISTERING A BUSINESS AS A FOREIGNER IN NIGERIA: REGULATORY ISSUES </vt:lpstr>
      <vt:lpstr>Slide 11</vt:lpstr>
      <vt:lpstr> REQUIREMENTS FOR GRANT OF BUSINESS PERMIT</vt:lpstr>
      <vt:lpstr>REQUIREMENT FOR THE GRANT OF EXPATRIATE QUOTA ONLY </vt:lpstr>
      <vt:lpstr>RENEWAL OF EXPATRIATES QUOTA </vt:lpstr>
      <vt:lpstr>ADDITIONAL EXPATRIATE QUOTA </vt:lpstr>
      <vt:lpstr>PERMANENT UNTIL REVIEWED QUOTA – (P.U.R) </vt:lpstr>
      <vt:lpstr>COMBINED EXPATRIATE RESIDENCE PERMIT AND ALIENS CARD (CERPAC): GUIDELINES</vt:lpstr>
      <vt:lpstr>Requirements :REGULARISATION OF STAY </vt:lpstr>
      <vt:lpstr>THE NEW VISA POLICY AND REFORMS </vt:lpstr>
      <vt:lpstr>Slide 20</vt:lpstr>
      <vt:lpstr>Slide 21</vt:lpstr>
      <vt:lpstr>e-PASS REGISTRATION GUIDELINES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CHALLENGES: THE ROLE OF LAWYERS</dc:title>
  <dc:creator>Windows User</dc:creator>
  <cp:lastModifiedBy>Adegoke Rasheed O</cp:lastModifiedBy>
  <cp:revision>342</cp:revision>
  <cp:lastPrinted>2015-10-14T13:24:50Z</cp:lastPrinted>
  <dcterms:created xsi:type="dcterms:W3CDTF">2015-10-13T11:17:52Z</dcterms:created>
  <dcterms:modified xsi:type="dcterms:W3CDTF">2016-10-27T03:32:41Z</dcterms:modified>
</cp:coreProperties>
</file>